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0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Libre Baskerville" panose="02000000000000000000" pitchFamily="2" charset="0"/>
      <p:regular r:id="rId56"/>
      <p:bold r:id="rId57"/>
      <p: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jdowsWc2s94kjrGfrHl+mcjh3+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"/>
          <p:cNvSpPr txBox="1">
            <a:spLocks noGrp="1"/>
          </p:cNvSpPr>
          <p:nvPr>
            <p:ph type="ctrTitle"/>
          </p:nvPr>
        </p:nvSpPr>
        <p:spPr>
          <a:xfrm>
            <a:off x="601670" y="1502815"/>
            <a:ext cx="6398640" cy="13743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  <a:defRPr sz="3600">
                <a:solidFill>
                  <a:srgbClr val="00329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ubTitle" idx="1"/>
          </p:nvPr>
        </p:nvSpPr>
        <p:spPr>
          <a:xfrm>
            <a:off x="601670" y="3029865"/>
            <a:ext cx="6398640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 i="0">
                <a:solidFill>
                  <a:schemeClr val="dk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3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5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35" descr="E:\websites\free-power-point-templates\2012\logo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440730" y="433880"/>
            <a:ext cx="8246070" cy="104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  <a:defRPr sz="3600">
                <a:solidFill>
                  <a:srgbClr val="00329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body" idx="1"/>
          </p:nvPr>
        </p:nvSpPr>
        <p:spPr>
          <a:xfrm>
            <a:off x="448966" y="1502815"/>
            <a:ext cx="8246070" cy="335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457200" y="503687"/>
            <a:ext cx="6252670" cy="7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  <a:defRPr sz="3600">
                <a:solidFill>
                  <a:srgbClr val="00329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body" idx="1"/>
          </p:nvPr>
        </p:nvSpPr>
        <p:spPr>
          <a:xfrm>
            <a:off x="457200" y="1267213"/>
            <a:ext cx="6252670" cy="351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530225" y="441020"/>
            <a:ext cx="8076896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  <a:defRPr sz="3600">
                <a:solidFill>
                  <a:srgbClr val="00329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1"/>
          </p:nvPr>
        </p:nvSpPr>
        <p:spPr>
          <a:xfrm>
            <a:off x="536879" y="1808224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2"/>
          </p:nvPr>
        </p:nvSpPr>
        <p:spPr>
          <a:xfrm>
            <a:off x="536879" y="2280621"/>
            <a:ext cx="4040188" cy="227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556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429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302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302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3"/>
          </p:nvPr>
        </p:nvSpPr>
        <p:spPr>
          <a:xfrm>
            <a:off x="4572000" y="1808224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4"/>
          </p:nvPr>
        </p:nvSpPr>
        <p:spPr>
          <a:xfrm>
            <a:off x="4572000" y="2280621"/>
            <a:ext cx="4041775" cy="227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556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429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302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302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3"/>
          <p:cNvSpPr txBox="1"/>
          <p:nvPr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gebraic_normal_form" TargetMode="External"/><Relationship Id="rId2" Type="http://schemas.openxmlformats.org/officeDocument/2006/relationships/hyperlink" Target="https://en.wikipedia.org/wiki/Forward_error_correction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Trellis_(graph)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al_code" TargetMode="External"/><Relationship Id="rId7" Type="http://schemas.openxmlformats.org/officeDocument/2006/relationships/image" Target="../media/image43.jpeg"/><Relationship Id="rId2" Type="http://schemas.openxmlformats.org/officeDocument/2006/relationships/hyperlink" Target="https://en.wikipedia.org/wiki/Viterbi_algorithm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Maximum_likelihood" TargetMode="External"/><Relationship Id="rId5" Type="http://schemas.openxmlformats.org/officeDocument/2006/relationships/hyperlink" Target="https://en.wikipedia.org/wiki/Sequential_decoding#Fano_algorithm" TargetMode="External"/><Relationship Id="rId4" Type="http://schemas.openxmlformats.org/officeDocument/2006/relationships/hyperlink" Target="https://en.wikipedia.org/wiki/Trellis_modulatio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143555" y="1808225"/>
            <a:ext cx="6398640" cy="13743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Digital Communication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522644" y="739290"/>
            <a:ext cx="8076896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ct val="100000"/>
              <a:buFont typeface="Calibri"/>
              <a:buNone/>
            </a:pPr>
            <a:r>
              <a:rPr lang="en-US"/>
              <a:t>Effect of band-limited channel </a:t>
            </a:r>
            <a:br>
              <a:rPr lang="en-US"/>
            </a:br>
            <a:r>
              <a:rPr lang="en-US"/>
              <a:t>on the two square pulses</a:t>
            </a:r>
            <a:endParaRPr/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l="3317" t="19229" r="3482" b="2"/>
          <a:stretch/>
        </p:blipFill>
        <p:spPr>
          <a:xfrm>
            <a:off x="2434130" y="1807654"/>
            <a:ext cx="4275740" cy="33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>
            <a:spLocks noGrp="1"/>
          </p:cNvSpPr>
          <p:nvPr>
            <p:ph type="title"/>
          </p:nvPr>
        </p:nvSpPr>
        <p:spPr>
          <a:xfrm>
            <a:off x="522644" y="739290"/>
            <a:ext cx="8076896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ct val="100000"/>
              <a:buFont typeface="Calibri"/>
              <a:buNone/>
            </a:pPr>
            <a:r>
              <a:rPr lang="en-US"/>
              <a:t>Effect of band-limited channel </a:t>
            </a:r>
            <a:br>
              <a:rPr lang="en-US"/>
            </a:br>
            <a:r>
              <a:rPr lang="en-US"/>
              <a:t>on the two square pulses</a:t>
            </a:r>
            <a:endParaRPr/>
          </a:p>
        </p:txBody>
      </p:sp>
      <p:sp>
        <p:nvSpPr>
          <p:cNvPr id="152" name="Google Shape;152;p10"/>
          <p:cNvSpPr txBox="1"/>
          <p:nvPr/>
        </p:nvSpPr>
        <p:spPr>
          <a:xfrm>
            <a:off x="143555" y="1960930"/>
            <a:ext cx="87042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A3A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nullifying the ISI terms, with an impulse of unit value applied at t=0 to the combined filters h(t) the samples of the h(t) at the output of the filter combination should be 1 at the sampling instant t=0 and zero at all other sampling instants kTb(k!=0) This is called </a:t>
            </a:r>
            <a:r>
              <a:rPr lang="en-US" sz="1800">
                <a:solidFill>
                  <a:srgbClr val="3A3A3A"/>
                </a:solidFill>
                <a:highlight>
                  <a:srgbClr val="FFFF00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Nyquist criterion for zero ISI.</a:t>
            </a:r>
            <a:r>
              <a:rPr lang="en-US" sz="1800">
                <a:solidFill>
                  <a:srgbClr val="3A3A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On the other hand, the signal that avoids ISI with the least amount of bandwidth is a </a:t>
            </a:r>
            <a:r>
              <a:rPr lang="en-US" sz="1800">
                <a:solidFill>
                  <a:srgbClr val="3A3A3A"/>
                </a:solidFill>
                <a:highlight>
                  <a:srgbClr val="FFFF00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sinc</a:t>
            </a:r>
            <a:r>
              <a:rPr lang="en-US" sz="1800">
                <a:solidFill>
                  <a:srgbClr val="3A3A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function that has zeros at t = Tb, 2Tb, 3Tb, … will also satisfy this condition. </a:t>
            </a:r>
            <a:endParaRPr sz="1800">
              <a:solidFill>
                <a:srgbClr val="3A3A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3A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/>
          <p:nvPr/>
        </p:nvSpPr>
        <p:spPr>
          <a:xfrm>
            <a:off x="143555" y="1655520"/>
            <a:ext cx="885689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Sinc pulse shaping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Raised-cosine pulse shaping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Square-root raised-cosine pulse shaping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>
            <a:spLocks noGrp="1"/>
          </p:cNvSpPr>
          <p:nvPr>
            <p:ph type="title"/>
          </p:nvPr>
        </p:nvSpPr>
        <p:spPr>
          <a:xfrm>
            <a:off x="440730" y="433880"/>
            <a:ext cx="8246070" cy="104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Generate sinc pulses</a:t>
            </a:r>
            <a:endParaRPr/>
          </a:p>
        </p:txBody>
      </p:sp>
      <p:pic>
        <p:nvPicPr>
          <p:cNvPr id="164" name="Google Shape;164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2289" t="28793" r="33834" b="34135"/>
          <a:stretch/>
        </p:blipFill>
        <p:spPr>
          <a:xfrm>
            <a:off x="630450" y="1693075"/>
            <a:ext cx="7883100" cy="30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448965" y="739290"/>
            <a:ext cx="6318115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ct val="100000"/>
              <a:buFont typeface="Calibri"/>
              <a:buNone/>
            </a:pPr>
            <a:r>
              <a:rPr lang="en-US"/>
              <a:t>Sinc functions that ensures the criterion pulses of no ISI</a:t>
            </a:r>
            <a:endParaRPr/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 l="1855" t="16469" r="1854" b="3057"/>
          <a:stretch/>
        </p:blipFill>
        <p:spPr>
          <a:xfrm>
            <a:off x="2510483" y="1808225"/>
            <a:ext cx="4123034" cy="309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530225" y="441020"/>
            <a:ext cx="8076896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Passing through channel </a:t>
            </a:r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body" idx="1"/>
          </p:nvPr>
        </p:nvSpPr>
        <p:spPr>
          <a:xfrm>
            <a:off x="536879" y="1808224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77" name="Google Shape;177;p1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1810" t="26869" r="26929" b="38076"/>
          <a:stretch/>
        </p:blipFill>
        <p:spPr>
          <a:xfrm>
            <a:off x="426175" y="1572825"/>
            <a:ext cx="5628000" cy="21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4">
            <a:alphaModFix/>
          </a:blip>
          <a:srcRect l="11918" t="42377" r="30052" b="38077"/>
          <a:stretch/>
        </p:blipFill>
        <p:spPr>
          <a:xfrm>
            <a:off x="2413375" y="3659275"/>
            <a:ext cx="6533475" cy="12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title"/>
          </p:nvPr>
        </p:nvSpPr>
        <p:spPr>
          <a:xfrm>
            <a:off x="448965" y="739290"/>
            <a:ext cx="6318115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ct val="100000"/>
              <a:buFont typeface="Calibri"/>
              <a:buNone/>
            </a:pPr>
            <a:r>
              <a:rPr lang="en-US"/>
              <a:t>Effect of band-limited channel </a:t>
            </a:r>
            <a:br>
              <a:rPr lang="en-US"/>
            </a:br>
            <a:r>
              <a:rPr lang="en-US"/>
              <a:t>on the two sinc pulses pulses</a:t>
            </a:r>
            <a:endParaRPr/>
          </a:p>
        </p:txBody>
      </p:sp>
      <p:pic>
        <p:nvPicPr>
          <p:cNvPr id="184" name="Google Shape;184;p15"/>
          <p:cNvPicPr preferRelativeResize="0"/>
          <p:nvPr/>
        </p:nvPicPr>
        <p:blipFill rotWithShape="1">
          <a:blip r:embed="rId3">
            <a:alphaModFix/>
          </a:blip>
          <a:srcRect l="3876" t="17282" r="3073" b="630"/>
          <a:stretch/>
        </p:blipFill>
        <p:spPr>
          <a:xfrm>
            <a:off x="1976015" y="1808225"/>
            <a:ext cx="4065825" cy="3218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>
            <a:spLocks noGrp="1"/>
          </p:cNvSpPr>
          <p:nvPr>
            <p:ph type="title"/>
          </p:nvPr>
        </p:nvSpPr>
        <p:spPr>
          <a:xfrm>
            <a:off x="1212490" y="1655520"/>
            <a:ext cx="4886560" cy="198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5400"/>
              <a:buFont typeface="Calibri"/>
              <a:buNone/>
            </a:pPr>
            <a:r>
              <a:rPr lang="en-US" sz="5400"/>
              <a:t>Optional part </a:t>
            </a:r>
            <a:endParaRPr sz="5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530225" y="441020"/>
            <a:ext cx="8076896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AWGN channel</a:t>
            </a:r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 l="11922" t="23651" r="50473" b="62713"/>
          <a:stretch/>
        </p:blipFill>
        <p:spPr>
          <a:xfrm>
            <a:off x="624853" y="2094726"/>
            <a:ext cx="7982275" cy="17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>
            <a:spLocks noGrp="1"/>
          </p:cNvSpPr>
          <p:nvPr>
            <p:ph type="title"/>
          </p:nvPr>
        </p:nvSpPr>
        <p:spPr>
          <a:xfrm>
            <a:off x="530225" y="441020"/>
            <a:ext cx="8076896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Adding noise to sinc</a:t>
            </a:r>
            <a:endParaRPr/>
          </a:p>
        </p:txBody>
      </p:sp>
      <p:pic>
        <p:nvPicPr>
          <p:cNvPr id="201" name="Google Shape;201;p18"/>
          <p:cNvPicPr preferRelativeResize="0"/>
          <p:nvPr/>
        </p:nvPicPr>
        <p:blipFill rotWithShape="1">
          <a:blip r:embed="rId3">
            <a:alphaModFix/>
          </a:blip>
          <a:srcRect l="12659" t="27210" r="30977" b="36436"/>
          <a:stretch/>
        </p:blipFill>
        <p:spPr>
          <a:xfrm>
            <a:off x="1059775" y="1896675"/>
            <a:ext cx="6719026" cy="25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9542E2-8F99-0DF6-EC6C-82C0678CDB5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539750"/>
          <a:ext cx="6096000" cy="2815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811513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3385892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Name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69462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ar-EG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سيمون جوزيف شحاته </a:t>
                      </a:r>
                      <a:r>
                        <a:rPr lang="ar-EG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عبدالملاك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18010835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02124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ar-EG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نورهان محمد جابر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18012017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035736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ar-EG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مارينا فؤاد عزيز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18011310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6173316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ar-EG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يسرا ناصر شرف محمد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18012095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7054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ar-EG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ريم محمد عبد الكامل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18010700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341657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ar-EG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اسماء جمال عبدالحليم مبروك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15010473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555708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ar-EG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احمد محمد احمد عبدالجواد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18010198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04678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ar-EG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محمد طارق عامر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1801505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61267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ar-EG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احمد محمد </a:t>
                      </a:r>
                      <a:r>
                        <a:rPr lang="ar-EG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ابوجبل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18010200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89128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560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5336" y="891995"/>
            <a:ext cx="5650085" cy="38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1067100" y="586620"/>
            <a:ext cx="80769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ct val="100000"/>
              <a:buFont typeface="Calibri"/>
              <a:buNone/>
            </a:pPr>
            <a:r>
              <a:rPr lang="en-US"/>
              <a:t>To compute BER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ct val="100000"/>
              <a:buFont typeface="Calibri"/>
              <a:buNone/>
            </a:pPr>
            <a:r>
              <a:rPr lang="en-US"/>
              <a:t>first function “out”</a:t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3">
            <a:alphaModFix/>
          </a:blip>
          <a:srcRect l="16216" t="30107" r="18919" b="29751"/>
          <a:stretch/>
        </p:blipFill>
        <p:spPr>
          <a:xfrm>
            <a:off x="216583" y="1655520"/>
            <a:ext cx="8704180" cy="290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530225" y="441020"/>
            <a:ext cx="8076896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To compute BER :</a:t>
            </a:r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body" idx="1"/>
          </p:nvPr>
        </p:nvSpPr>
        <p:spPr>
          <a:xfrm>
            <a:off x="536879" y="1808224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 rotWithShape="1">
          <a:blip r:embed="rId3">
            <a:alphaModFix/>
          </a:blip>
          <a:srcRect l="12105" t="23326" r="51023" b="50068"/>
          <a:stretch/>
        </p:blipFill>
        <p:spPr>
          <a:xfrm>
            <a:off x="143555" y="1460961"/>
            <a:ext cx="5981350" cy="237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l="12103" t="50531" r="28301" b="32821"/>
          <a:stretch/>
        </p:blipFill>
        <p:spPr>
          <a:xfrm>
            <a:off x="1823300" y="3418275"/>
            <a:ext cx="7089600" cy="15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530225" y="441020"/>
            <a:ext cx="8076896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To compute BER :</a:t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l="12570" t="67842" r="23228" b="8020"/>
          <a:stretch/>
        </p:blipFill>
        <p:spPr>
          <a:xfrm>
            <a:off x="1365200" y="2336000"/>
            <a:ext cx="6350050" cy="19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3D58-2564-9D0D-C30A-427D02B7E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643" y="693174"/>
            <a:ext cx="6131228" cy="2464400"/>
          </a:xfrm>
        </p:spPr>
        <p:txBody>
          <a:bodyPr>
            <a:normAutofit/>
          </a:bodyPr>
          <a:lstStyle/>
          <a:p>
            <a:pPr algn="l"/>
            <a:r>
              <a:rPr lang="en-US" sz="4650" dirty="0"/>
              <a:t>Part (2)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AE56E-28A6-BF86-A880-D8FE53854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642" y="3157574"/>
            <a:ext cx="5383553" cy="647511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/>
              <a:t>Inter-Symbol Interference due to multi-path channels </a:t>
            </a:r>
          </a:p>
        </p:txBody>
      </p:sp>
    </p:spTree>
    <p:extLst>
      <p:ext uri="{BB962C8B-B14F-4D97-AF65-F5344CB8AC3E}">
        <p14:creationId xmlns:p14="http://schemas.microsoft.com/office/powerpoint/2010/main" val="474385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FCAF-7BFE-D555-4C1B-A10F1C83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Transmitter “Generating the signal BPSK”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DC445-4EE1-A341-EE4A-789339B9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233" y="2000250"/>
            <a:ext cx="3458768" cy="2343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Generating Random Integer between (0&amp;1).</a:t>
            </a:r>
          </a:p>
          <a:p>
            <a:r>
              <a:rPr lang="en-US" dirty="0"/>
              <a:t>Converting every 0 to -1.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399F95-54A3-33A9-A080-F041208B78F2}"/>
              </a:ext>
            </a:extLst>
          </p:cNvPr>
          <p:cNvSpPr txBox="1"/>
          <p:nvPr/>
        </p:nvSpPr>
        <p:spPr>
          <a:xfrm>
            <a:off x="4766983" y="1922929"/>
            <a:ext cx="3913094" cy="21236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l = 100;                </a:t>
            </a:r>
            <a:r>
              <a:rPr lang="en-US" sz="1350" dirty="0">
                <a:solidFill>
                  <a:srgbClr val="3C763D"/>
                </a:solidFill>
                <a:latin typeface="Courier New" panose="02070309020205020404" pitchFamily="49" charset="0"/>
              </a:rPr>
              <a:t>%No of paths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S = 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randi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([0,1],L,1); 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A=length(S);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35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= 1 : length(S) 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S(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) == 0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       S(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)= -1;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sz="135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86888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1E4918-7904-AC3B-03CF-B77945C7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74" y="1625607"/>
            <a:ext cx="3460820" cy="187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38D49-3D75-2BDC-F463-E58895D69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884" y="1629931"/>
            <a:ext cx="3460820" cy="186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1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C386-70FA-FAC7-E8B0-498A4B8B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“Due to Multipath Effect &amp; noise”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E8BC-1283-C553-3D13-216B7921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233" y="2000250"/>
            <a:ext cx="3458768" cy="2343151"/>
          </a:xfrm>
        </p:spPr>
        <p:txBody>
          <a:bodyPr>
            <a:normAutofit fontScale="92500"/>
          </a:bodyPr>
          <a:lstStyle/>
          <a:p>
            <a:r>
              <a:rPr lang="en-US" dirty="0"/>
              <a:t>Generating the coefficients due to the multipath effect.</a:t>
            </a:r>
          </a:p>
          <a:p>
            <a:r>
              <a:rPr lang="en-US" dirty="0"/>
              <a:t>Adding the noise to the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FA419-D5B1-5FD5-A030-DC93FBCC0B76}"/>
              </a:ext>
            </a:extLst>
          </p:cNvPr>
          <p:cNvSpPr txBox="1"/>
          <p:nvPr/>
        </p:nvSpPr>
        <p:spPr>
          <a:xfrm>
            <a:off x="4719919" y="1958012"/>
            <a:ext cx="3793050" cy="2793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h = 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MultipathChannel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(L,1);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H = 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tril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toeplitz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(h));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V = H * S;</a:t>
            </a:r>
          </a:p>
          <a:p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Eb_No_db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= 0;       </a:t>
            </a:r>
            <a:r>
              <a:rPr lang="en-US" sz="1350" dirty="0">
                <a:solidFill>
                  <a:srgbClr val="3C763D"/>
                </a:solidFill>
                <a:latin typeface="Courier New" panose="02070309020205020404" pitchFamily="49" charset="0"/>
              </a:rPr>
              <a:t>% The specified Eb/No value in dB</a:t>
            </a:r>
          </a:p>
          <a:p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Energy_per_bit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= 1;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No = 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Energy_per_bit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/( 10^(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Eb_No_db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/10));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noise= (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randn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(size(V)) + 1i*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randn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(size(V)))*sqrt(No/2); </a:t>
            </a:r>
            <a:r>
              <a:rPr lang="en-US" sz="1350" dirty="0">
                <a:solidFill>
                  <a:srgbClr val="3C763D"/>
                </a:solidFill>
                <a:latin typeface="Courier New" panose="02070309020205020404" pitchFamily="49" charset="0"/>
              </a:rPr>
              <a:t>%generate Noise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Y = (H * S) + noise ; </a:t>
            </a:r>
            <a:r>
              <a:rPr lang="en-US" sz="1350" dirty="0">
                <a:solidFill>
                  <a:srgbClr val="3C763D"/>
                </a:solidFill>
                <a:latin typeface="Courier New" panose="02070309020205020404" pitchFamily="49" charset="0"/>
              </a:rPr>
              <a:t>%getting the received signal Y</a:t>
            </a:r>
          </a:p>
        </p:txBody>
      </p:sp>
    </p:spTree>
    <p:extLst>
      <p:ext uri="{BB962C8B-B14F-4D97-AF65-F5344CB8AC3E}">
        <p14:creationId xmlns:p14="http://schemas.microsoft.com/office/powerpoint/2010/main" val="372082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3DF6A5-6439-E90F-A126-818E9EED5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29" y="479533"/>
            <a:ext cx="743054" cy="3958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001B9-312B-2D1D-2BE2-F072273C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540" y="479533"/>
            <a:ext cx="6751286" cy="39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4A6A-ACB1-407C-3C1F-768D33B4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output due to the channel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B5620-BDDB-9C65-F753-85C8FC853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233" y="2000250"/>
            <a:ext cx="3458768" cy="23431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Taking the inverse of the input to the receiver.</a:t>
            </a:r>
          </a:p>
          <a:p>
            <a:r>
              <a:rPr lang="en-US" dirty="0"/>
              <a:t>Estimating the output of the signal if it is greater of “0” will be 1 if less than “0” will be -1.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E1AC0-DE33-026D-DB2A-E5ADF515D3FF}"/>
              </a:ext>
            </a:extLst>
          </p:cNvPr>
          <p:cNvSpPr txBox="1"/>
          <p:nvPr/>
        </p:nvSpPr>
        <p:spPr>
          <a:xfrm>
            <a:off x="4786459" y="1972559"/>
            <a:ext cx="3840809" cy="2793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Z= inv(H); </a:t>
            </a:r>
            <a:r>
              <a:rPr lang="en-US" sz="1350" dirty="0">
                <a:solidFill>
                  <a:srgbClr val="3C763D"/>
                </a:solidFill>
                <a:latin typeface="Courier New" panose="02070309020205020404" pitchFamily="49" charset="0"/>
              </a:rPr>
              <a:t>%Equalize channel effect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X= Z * Y;  </a:t>
            </a:r>
          </a:p>
          <a:p>
            <a:r>
              <a:rPr lang="pt-BR" sz="1350" dirty="0">
                <a:solidFill>
                  <a:srgbClr val="000000"/>
                </a:solidFill>
                <a:latin typeface="Courier New" panose="02070309020205020404" pitchFamily="49" charset="0"/>
              </a:rPr>
              <a:t>X_Estimated = zeros(l,1);</a:t>
            </a:r>
          </a:p>
          <a:p>
            <a:r>
              <a:rPr lang="en-US" sz="1350" dirty="0">
                <a:solidFill>
                  <a:srgbClr val="3C763D"/>
                </a:solidFill>
                <a:latin typeface="Courier New" panose="02070309020205020404" pitchFamily="49" charset="0"/>
              </a:rPr>
              <a:t>%Decision Maker </a:t>
            </a:r>
          </a:p>
          <a:p>
            <a:r>
              <a:rPr lang="en-US" sz="135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=1:length(S)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X(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) &gt; 0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       B =1; 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       B=-1;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X_Estimated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urier New" panose="02070309020205020404" pitchFamily="49" charset="0"/>
              </a:rPr>
              <a:t>) = B;   </a:t>
            </a:r>
            <a:r>
              <a:rPr lang="en-US" sz="1350" dirty="0">
                <a:solidFill>
                  <a:srgbClr val="3C763D"/>
                </a:solidFill>
                <a:latin typeface="Courier New" panose="02070309020205020404" pitchFamily="49" charset="0"/>
              </a:rPr>
              <a:t>%</a:t>
            </a:r>
            <a:r>
              <a:rPr lang="en-US" sz="1350" dirty="0" err="1">
                <a:solidFill>
                  <a:srgbClr val="3C763D"/>
                </a:solidFill>
                <a:latin typeface="Courier New" panose="02070309020205020404" pitchFamily="49" charset="0"/>
              </a:rPr>
              <a:t>Estimated_Transmitted_signal</a:t>
            </a:r>
            <a:endParaRPr lang="en-US" sz="1350" dirty="0">
              <a:solidFill>
                <a:srgbClr val="3C763D"/>
              </a:solidFill>
              <a:latin typeface="Courier New" panose="02070309020205020404" pitchFamily="49" charset="0"/>
            </a:endParaRPr>
          </a:p>
          <a:p>
            <a:r>
              <a:rPr lang="en-US" sz="135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757017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1212490" y="2294751"/>
            <a:ext cx="702443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1: ISI due to band-limited Channels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9B6B9-0456-1079-3DD4-EEDD8613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the power ratio and calculate the 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ABEAE-99E4-EC38-B6BB-148C55B5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233" y="2000250"/>
            <a:ext cx="3458768" cy="2343151"/>
          </a:xfrm>
        </p:spPr>
        <p:txBody>
          <a:bodyPr/>
          <a:lstStyle/>
          <a:p>
            <a:r>
              <a:rPr lang="en-US" dirty="0"/>
              <a:t>Changing the power of the noise.</a:t>
            </a:r>
          </a:p>
          <a:p>
            <a:r>
              <a:rPr lang="en-US" dirty="0"/>
              <a:t>Each time we calculate the BER.</a:t>
            </a:r>
          </a:p>
        </p:txBody>
      </p:sp>
    </p:spTree>
    <p:extLst>
      <p:ext uri="{BB962C8B-B14F-4D97-AF65-F5344CB8AC3E}">
        <p14:creationId xmlns:p14="http://schemas.microsoft.com/office/powerpoint/2010/main" val="3193652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00AFF-8D98-2AA1-D7B1-EEDA95F5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46" y="731274"/>
            <a:ext cx="6710154" cy="36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9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EF60-0461-7144-DE1C-91139B62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System to equalize the channel.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97DA-4B6F-C43F-6AD9-29E577780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233" y="2000250"/>
            <a:ext cx="3984312" cy="2343151"/>
          </a:xfrm>
        </p:spPr>
        <p:txBody>
          <a:bodyPr>
            <a:normAutofit fontScale="92500"/>
          </a:bodyPr>
          <a:lstStyle/>
          <a:p>
            <a:r>
              <a:rPr lang="en-US" dirty="0"/>
              <a:t>We can use the Adaptive Filters to generate the inverse of the channel.</a:t>
            </a:r>
          </a:p>
          <a:p>
            <a:r>
              <a:rPr lang="en-US" dirty="0"/>
              <a:t>We will use Weiner 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977BE-1FB9-9EB3-B060-7BF249C9E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46" y="2057244"/>
            <a:ext cx="3959527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81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2A76-2E38-DA62-2BD3-6C69C89BF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45" y="1230542"/>
            <a:ext cx="4310834" cy="234315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idea behind the </a:t>
            </a:r>
            <a:r>
              <a:rPr lang="en-US" dirty="0" err="1"/>
              <a:t>weiner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the input is like figure(1), the filter will try to get the inverse of the channel like figure (2).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4D52E-C74C-797F-AD32-90B33919C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7" b="6444"/>
          <a:stretch/>
        </p:blipFill>
        <p:spPr>
          <a:xfrm>
            <a:off x="5905351" y="758824"/>
            <a:ext cx="2505893" cy="1643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8A42C-11DE-BA5B-E4EA-452A4D177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35"/>
          <a:stretch/>
        </p:blipFill>
        <p:spPr>
          <a:xfrm>
            <a:off x="5905351" y="2525561"/>
            <a:ext cx="2505893" cy="164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0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E910-F492-3AAB-0F14-5CE8E0119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0" y="394451"/>
            <a:ext cx="7179470" cy="460664"/>
          </a:xfrm>
        </p:spPr>
        <p:txBody>
          <a:bodyPr>
            <a:noAutofit/>
          </a:bodyPr>
          <a:lstStyle/>
          <a:p>
            <a:r>
              <a:rPr lang="en-US" sz="2700" dirty="0">
                <a:latin typeface="Arial" panose="020B0604020202020204" pitchFamily="34" charset="0"/>
              </a:rPr>
              <a:t>Part 3: Comparisons of coding techniques</a:t>
            </a: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017C3-3A6C-46ED-C835-AB6E6D793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226984"/>
            <a:ext cx="8115300" cy="15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7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3FAB-5700-6638-FE1B-D1DF24219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13" y="835815"/>
            <a:ext cx="7115175" cy="2759742"/>
          </a:xfrm>
        </p:spPr>
        <p:txBody>
          <a:bodyPr>
            <a:noAutofit/>
          </a:bodyPr>
          <a:lstStyle/>
          <a:p>
            <a:pPr algn="ctr"/>
            <a:r>
              <a:rPr lang="en-US" sz="2400" b="0" dirty="0">
                <a:latin typeface="Arial" panose="020B0604020202020204" pitchFamily="34" charset="0"/>
              </a:rPr>
              <a:t>In this project, we investigate the error correcting performance</a:t>
            </a:r>
            <a:br>
              <a:rPr lang="en-US" sz="2400" b="0" dirty="0">
                <a:latin typeface="Arial" panose="020B0604020202020204" pitchFamily="34" charset="0"/>
              </a:rPr>
            </a:br>
            <a:r>
              <a:rPr lang="en-US" sz="2400" b="0" dirty="0">
                <a:latin typeface="Arial" panose="020B0604020202020204" pitchFamily="34" charset="0"/>
              </a:rPr>
              <a:t> of different codes </a:t>
            </a:r>
            <a:br>
              <a:rPr lang="en-US" sz="2400" b="0" dirty="0">
                <a:latin typeface="Arial" panose="020B0604020202020204" pitchFamily="34" charset="0"/>
              </a:rPr>
            </a:br>
            <a:r>
              <a:rPr lang="en-US" sz="2400" b="0" dirty="0">
                <a:latin typeface="Arial" panose="020B0604020202020204" pitchFamily="34" charset="0"/>
              </a:rPr>
              <a:t>across a Binary Symmetric Channel (BSC) </a:t>
            </a:r>
            <a:br>
              <a:rPr lang="en-US" sz="2400" b="0" dirty="0">
                <a:latin typeface="Arial" panose="020B0604020202020204" pitchFamily="34" charset="0"/>
              </a:rPr>
            </a:br>
            <a:r>
              <a:rPr lang="en-US" sz="2400" b="0" dirty="0">
                <a:latin typeface="Arial" panose="020B0604020202020204" pitchFamily="34" charset="0"/>
              </a:rPr>
              <a:t>with a transition probability 0 ≤ 𝑝 ≤ 0.5. </a:t>
            </a:r>
            <a:br>
              <a:rPr lang="en-US" sz="2400" b="0" dirty="0">
                <a:latin typeface="Arial" panose="020B0604020202020204" pitchFamily="34" charset="0"/>
              </a:rPr>
            </a:br>
            <a:r>
              <a:rPr lang="en-US" sz="2400" b="0" dirty="0">
                <a:latin typeface="Arial" panose="020B0604020202020204" pitchFamily="34" charset="0"/>
              </a:rPr>
              <a:t>to assess the performance of these codes</a:t>
            </a:r>
            <a:br>
              <a:rPr lang="en-US" sz="2400" b="0" dirty="0">
                <a:latin typeface="Arial" panose="020B0604020202020204" pitchFamily="34" charset="0"/>
              </a:rPr>
            </a:br>
            <a:r>
              <a:rPr lang="en-US" sz="2400" b="0" dirty="0">
                <a:latin typeface="Arial" panose="020B0604020202020204" pitchFamily="34" charset="0"/>
              </a:rPr>
              <a:t>for different values of 𝑝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F4792-B4E9-752A-CE98-8322A837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344" y="3440928"/>
            <a:ext cx="8873656" cy="131345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400" dirty="0" err="1"/>
              <a:t>Repetation</a:t>
            </a:r>
            <a:r>
              <a:rPr lang="en-US" sz="2400" dirty="0"/>
              <a:t> code –  convolution code –  polar codes</a:t>
            </a:r>
          </a:p>
        </p:txBody>
      </p:sp>
    </p:spTree>
    <p:extLst>
      <p:ext uri="{BB962C8B-B14F-4D97-AF65-F5344CB8AC3E}">
        <p14:creationId xmlns:p14="http://schemas.microsoft.com/office/powerpoint/2010/main" val="4278502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C026-CC28-BFCF-F6C7-B452FD87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918341"/>
            <a:ext cx="3304615" cy="234657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100"/>
              <a:t>Main script </a:t>
            </a:r>
            <a:br>
              <a:rPr lang="en-US" sz="2100"/>
            </a:br>
            <a:r>
              <a:rPr lang="en-US" sz="2100"/>
              <a:t>all the decoders n encoders will be illustrated in it’s part </a:t>
            </a:r>
            <a:br>
              <a:rPr lang="en-US" sz="2100"/>
            </a:br>
            <a:r>
              <a:rPr lang="en-US" sz="2100"/>
              <a:t>here is the general structure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3374E-9799-B264-3E3C-9E5A63EC8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3315" y="73233"/>
            <a:ext cx="4628677" cy="491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48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94C217-52E1-5860-C384-6C7CEC21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918341"/>
            <a:ext cx="3304615" cy="2346572"/>
          </a:xfrm>
        </p:spPr>
        <p:txBody>
          <a:bodyPr spcFirstLastPara="1" vert="horz" wrap="square" lIns="68580" tIns="34290" rIns="68580" bIns="34290" rtlCol="0" anchor="t" anchorCtr="0">
            <a:normAutofit fontScale="90000"/>
          </a:bodyPr>
          <a:lstStyle/>
          <a:p>
            <a:r>
              <a:rPr lang="en-US" dirty="0"/>
              <a:t>All Decoders are implemented inside this script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C1829-45F2-6FD2-6805-2875581C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80745"/>
            <a:ext cx="4158175" cy="45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80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68C5-B74D-E92B-02D7-6DB86D99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918341"/>
            <a:ext cx="3304615" cy="2346572"/>
          </a:xfrm>
        </p:spPr>
        <p:txBody>
          <a:bodyPr spcFirstLastPara="1" vert="horz" wrap="square" lIns="68580" tIns="34290" rIns="68580" bIns="34290" rtlCol="0" anchor="t" anchorCtr="0">
            <a:normAutofit fontScale="90000"/>
          </a:bodyPr>
          <a:lstStyle/>
          <a:p>
            <a:r>
              <a:rPr lang="en-US" dirty="0"/>
              <a:t>All Decoders are implemented inside this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D9E8E-2A23-391C-374D-B5F90B24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341" y="92091"/>
            <a:ext cx="4165827" cy="495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83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D7F-408B-82AB-E4F5-306BDA22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918341"/>
            <a:ext cx="3304615" cy="234657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dirty="0"/>
              <a:t>BSC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B6988-BB84-62D2-8D53-46FB9455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83" y="836254"/>
            <a:ext cx="4582168" cy="34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3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74949" y="1044700"/>
            <a:ext cx="8246070" cy="104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000"/>
              <a:buFont typeface="Calibri"/>
              <a:buNone/>
            </a:pPr>
            <a:r>
              <a:rPr lang="en-US" sz="3000" b="1"/>
              <a:t>Part 1: ISI due to band-limited Channels</a:t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91" y="2087557"/>
            <a:ext cx="7167985" cy="235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32E3-93E2-F3AD-2FDA-AEE4EC7C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3845"/>
            <a:ext cx="7119937" cy="5729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Repetation</a:t>
            </a:r>
            <a:r>
              <a:rPr lang="en-US" dirty="0"/>
              <a:t>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BEE7D-E818-947F-F336-35691353A0A4}"/>
              </a:ext>
            </a:extLst>
          </p:cNvPr>
          <p:cNvSpPr txBox="1"/>
          <p:nvPr/>
        </p:nvSpPr>
        <p:spPr>
          <a:xfrm>
            <a:off x="770431" y="840507"/>
            <a:ext cx="71994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Roboto" panose="02000000000000000000" pitchFamily="2" charset="0"/>
              </a:rPr>
              <a:t>In</a:t>
            </a:r>
            <a:r>
              <a:rPr lang="en-US" sz="1500" dirty="0">
                <a:latin typeface="Roboto" panose="02000000000000000000" pitchFamily="2" charset="0"/>
              </a:rPr>
              <a:t> </a:t>
            </a:r>
            <a:r>
              <a:rPr lang="en-US" sz="1500" dirty="0">
                <a:solidFill>
                  <a:srgbClr val="00B050"/>
                </a:solidFill>
                <a:latin typeface="Roboto" panose="02000000000000000000" pitchFamily="2" charset="0"/>
              </a:rPr>
              <a:t>coding theory, the repetition code is one of the most basic error-correcting codes. In order to </a:t>
            </a:r>
            <a:r>
              <a:rPr lang="en-US" sz="1500" dirty="0" err="1">
                <a:solidFill>
                  <a:srgbClr val="00B050"/>
                </a:solidFill>
                <a:latin typeface="Roboto" panose="02000000000000000000" pitchFamily="2" charset="0"/>
              </a:rPr>
              <a:t>transmIn</a:t>
            </a:r>
            <a:r>
              <a:rPr lang="en-US" sz="1500" dirty="0">
                <a:solidFill>
                  <a:srgbClr val="00B050"/>
                </a:solidFill>
                <a:latin typeface="Roboto" panose="02000000000000000000" pitchFamily="2" charset="0"/>
              </a:rPr>
              <a:t> coding theory, the repetition code is one of the most basic error-correcting codes. In order to transmit a message over a noisy channel that may corrupt the transmission in a few places, the idea of the repetition code is to just repeat the message several times. The hope is that the channel corrupts only a minority of these </a:t>
            </a:r>
            <a:r>
              <a:rPr lang="en-US" sz="1500" dirty="0" err="1">
                <a:solidFill>
                  <a:srgbClr val="00B050"/>
                </a:solidFill>
                <a:latin typeface="Roboto" panose="02000000000000000000" pitchFamily="2" charset="0"/>
              </a:rPr>
              <a:t>repetitionsit</a:t>
            </a:r>
            <a:r>
              <a:rPr lang="en-US" sz="1500" dirty="0">
                <a:solidFill>
                  <a:srgbClr val="00B050"/>
                </a:solidFill>
                <a:latin typeface="Roboto" panose="02000000000000000000" pitchFamily="2" charset="0"/>
              </a:rPr>
              <a:t> a message over a noisy channel that may corrupt the transmission in a few places, the idea of the repetition code is to just repeat the message several times. The hope is that the channel corrupts only a minority of these repetitions</a:t>
            </a:r>
            <a:endParaRPr lang="en-US" sz="15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71A2CB-F6C4-CC0F-DAF7-59A607DC61CE}"/>
              </a:ext>
            </a:extLst>
          </p:cNvPr>
          <p:cNvSpPr txBox="1"/>
          <p:nvPr/>
        </p:nvSpPr>
        <p:spPr>
          <a:xfrm>
            <a:off x="914400" y="3387256"/>
            <a:ext cx="7506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The chief attraction of the repetition code is the ease of implementation.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 the minimum Hamming distance of the code equals its length . This gives the repetition code an error correcting capacity of errors in any code word)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. If the length of a binary repetition code is odd, then it's a perfect code.</a:t>
            </a:r>
          </a:p>
        </p:txBody>
      </p:sp>
    </p:spTree>
    <p:extLst>
      <p:ext uri="{BB962C8B-B14F-4D97-AF65-F5344CB8AC3E}">
        <p14:creationId xmlns:p14="http://schemas.microsoft.com/office/powerpoint/2010/main" val="1854177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F3E4-2035-7E1A-6137-8D611235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 is a simulation for using </a:t>
            </a:r>
            <a:r>
              <a:rPr lang="en-US" dirty="0" err="1"/>
              <a:t>repetation</a:t>
            </a:r>
            <a:r>
              <a:rPr lang="en-US" dirty="0"/>
              <a:t> code for the transmitted data using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8EFB-7ADF-A3B4-01A9-6359758AE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881" y="1626208"/>
            <a:ext cx="3527191" cy="3117242"/>
          </a:xfrm>
        </p:spPr>
        <p:txBody>
          <a:bodyPr/>
          <a:lstStyle/>
          <a:p>
            <a:r>
              <a:rPr lang="en-US" dirty="0"/>
              <a:t>Encoder</a:t>
            </a:r>
          </a:p>
          <a:p>
            <a:r>
              <a:rPr lang="en-US" dirty="0"/>
              <a:t>Very simple all about </a:t>
            </a:r>
            <a:r>
              <a:rPr lang="en-US" dirty="0" err="1"/>
              <a:t>repeting</a:t>
            </a:r>
            <a:r>
              <a:rPr lang="en-US" dirty="0"/>
              <a:t> every bit with L times as L=1/r :</a:t>
            </a:r>
            <a:r>
              <a:rPr lang="en-US" dirty="0" err="1"/>
              <a:t>r</a:t>
            </a:r>
            <a:r>
              <a:rPr lang="en-US" dirty="0" err="1">
                <a:sym typeface="Wingdings" panose="05000000000000000000" pitchFamily="2" charset="2"/>
              </a:rPr>
              <a:t>rate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260A7-BDAD-A31C-A934-A4A7F3F88A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  <a:p>
            <a:r>
              <a:rPr lang="en-US" dirty="0"/>
              <a:t>Counts the L bits for each bit and decides upon than either it’s 0 or 1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37AEA-D8DE-C47E-7E01-3245C2A30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84" y="2571751"/>
            <a:ext cx="3264353" cy="2457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A544B-3033-894E-1B23-0EC3B4C1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87" y="2950029"/>
            <a:ext cx="3474785" cy="11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B9E9-1B87-30C4-6D88-BE03B47C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918341"/>
            <a:ext cx="3304615" cy="234657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dirty="0"/>
              <a:t>BER with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BB837-A80B-CAE2-DB86-30521F17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312137"/>
            <a:ext cx="5047570" cy="44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79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3187-BD31-D304-8516-F3F0AC78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3844"/>
            <a:ext cx="7119937" cy="638516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9D880-A27D-CC84-8CA5-29E7E1EB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69065"/>
            <a:ext cx="6604908" cy="2002760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>
                <a:solidFill>
                  <a:srgbClr val="00B050"/>
                </a:solidFill>
                <a:latin typeface="Arial" panose="020B0604020202020204" pitchFamily="34" charset="0"/>
              </a:rPr>
              <a:t>is a type of </a:t>
            </a:r>
            <a:r>
              <a:rPr lang="en-US" sz="1800" dirty="0">
                <a:solidFill>
                  <a:srgbClr val="00B050"/>
                </a:solidFill>
                <a:latin typeface="Arial" panose="020B0604020202020204" pitchFamily="34" charset="0"/>
                <a:hlinkClick r:id="rId2" tooltip="Forward error corre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error-correcting code</a:t>
            </a:r>
            <a:r>
              <a:rPr lang="en-US" sz="1800" dirty="0">
                <a:solidFill>
                  <a:srgbClr val="00B050"/>
                </a:solidFill>
                <a:latin typeface="Arial" panose="020B0604020202020204" pitchFamily="34" charset="0"/>
              </a:rPr>
              <a:t> that generates parity symbols via the sliding application of a </a:t>
            </a:r>
            <a:r>
              <a:rPr lang="en-US" sz="1800" dirty="0" err="1">
                <a:solidFill>
                  <a:srgbClr val="00B050"/>
                </a:solidFill>
                <a:latin typeface="Arial" panose="020B0604020202020204" pitchFamily="34" charset="0"/>
                <a:hlinkClick r:id="rId3" tooltip="Algebraic normal for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boolean</a:t>
            </a:r>
            <a:r>
              <a:rPr lang="en-US" sz="1800" dirty="0">
                <a:solidFill>
                  <a:srgbClr val="00B050"/>
                </a:solidFill>
                <a:latin typeface="Arial" panose="020B0604020202020204" pitchFamily="34" charset="0"/>
                <a:hlinkClick r:id="rId3" tooltip="Algebraic normal for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polynomial</a:t>
            </a:r>
            <a:r>
              <a:rPr lang="en-US" sz="1800" dirty="0">
                <a:solidFill>
                  <a:srgbClr val="00B050"/>
                </a:solidFill>
                <a:latin typeface="Arial" panose="020B0604020202020204" pitchFamily="34" charset="0"/>
              </a:rPr>
              <a:t> function to a data stream. The sliding application represents the 'convolution' of the encoder over the data, which gives rise to the term 'convolutional coding'. The sliding nature of the convolutional codes facilitates </a:t>
            </a:r>
            <a:r>
              <a:rPr lang="en-US" sz="1800" dirty="0">
                <a:solidFill>
                  <a:srgbClr val="00B050"/>
                </a:solidFill>
                <a:latin typeface="Arial" panose="020B0604020202020204" pitchFamily="34" charset="0"/>
                <a:hlinkClick r:id="rId4" tooltip="Trellis (graph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trellis</a:t>
            </a:r>
            <a:r>
              <a:rPr lang="en-US" sz="1800" dirty="0">
                <a:solidFill>
                  <a:srgbClr val="00B050"/>
                </a:solidFill>
                <a:latin typeface="Arial" panose="020B0604020202020204" pitchFamily="34" charset="0"/>
              </a:rPr>
              <a:t> decoding using a time-invariant trellis. Time invariant trellis decoding allows convolutional codes to be maximum-likelihood soft-decision decoded with reasonable complexity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732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7B19-E2C4-6A3A-CB9E-73DF74AA1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51791"/>
            <a:ext cx="3966882" cy="2384978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sz="4050" dirty="0"/>
              <a:t>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5CEA3-8028-7DD5-A820-CF69F5AC2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 rot="21600000">
            <a:off x="5346211" y="1511174"/>
            <a:ext cx="3575312" cy="34933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E9CE-F3D1-E240-D6EB-AE8C26A53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418" y="2094140"/>
            <a:ext cx="5039203" cy="283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2AD47-5E1D-3883-56D9-57F68D2E6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203" y="361064"/>
            <a:ext cx="1828800" cy="65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61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D544-01B8-0FCD-8B99-B2ACC015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860061"/>
            <a:ext cx="6463145" cy="2232274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dirty="0"/>
              <a:t>Decoding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E0E9D-AF92-55B7-FFEE-804590A30039}"/>
              </a:ext>
            </a:extLst>
          </p:cNvPr>
          <p:cNvSpPr txBox="1"/>
          <p:nvPr/>
        </p:nvSpPr>
        <p:spPr>
          <a:xfrm>
            <a:off x="914400" y="1555678"/>
            <a:ext cx="594411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</a:rPr>
              <a:t>A </a:t>
            </a:r>
            <a:r>
              <a:rPr lang="en-US" sz="1500" b="1" dirty="0">
                <a:solidFill>
                  <a:srgbClr val="00B050"/>
                </a:solidFill>
                <a:latin typeface="Arial" panose="020B0604020202020204" pitchFamily="34" charset="0"/>
              </a:rPr>
              <a:t>Viterbi decoder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</a:rPr>
              <a:t> uses the 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  <a:hlinkClick r:id="rId2" tooltip="Viterbi algorith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Viterbi algorithm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</a:rPr>
              <a:t> for decoding a bitstream that has been encoded using a 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  <a:hlinkClick r:id="rId3" tooltip="Convolutional c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convolutional code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</a:rPr>
              <a:t> or 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  <a:hlinkClick r:id="rId4" tooltip="Trellis modul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trellis code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</a:rPr>
              <a:t>There are other algorithms for decoding a convolutionally encoded stream (for example, the 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  <a:hlinkClick r:id="rId5" tooltip="Sequential decod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Fano algorithm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</a:rPr>
              <a:t>). The Viterbi algorithm is the most resource-consuming, but it does the 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  <a:hlinkClick r:id="rId6" tooltip="Maximum likelihoo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maximum likelihood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</a:rPr>
              <a:t> decoding. It is most often used for decoding convolutional codes with constraint lengths k≤3, but values up to k=15 are used in practice.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100020-D8C3-38E5-4F6C-42BCF3677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75" y="3490233"/>
            <a:ext cx="4198936" cy="15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64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4B31-91CD-DEC1-9635-BA2F3B28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17" y="3699274"/>
            <a:ext cx="7307584" cy="65026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pPr algn="r"/>
            <a:r>
              <a:rPr lang="en-US" dirty="0"/>
              <a:t>decoder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4301F-89ED-737F-47B0-93FB13BB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" y="37471"/>
            <a:ext cx="4611638" cy="4775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F236E-3881-9F43-062F-3BAB7E55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59" y="23978"/>
            <a:ext cx="4317225" cy="36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93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F806B-6CA4-B5D5-EFAD-1A191902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918341"/>
            <a:ext cx="3304615" cy="234657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dirty="0"/>
              <a:t>BER with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A76EC-1C5F-2293-DA71-BD8C2D41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002" y="251053"/>
            <a:ext cx="5075606" cy="454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00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F4C4-5C8B-8F07-9200-6ED7461B2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918341"/>
            <a:ext cx="3304615" cy="234657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dirty="0"/>
              <a:t>BER with P</a:t>
            </a:r>
            <a:br>
              <a:rPr lang="en-US" dirty="0"/>
            </a:br>
            <a:r>
              <a:rPr lang="en-US"/>
              <a:t>repetation</a:t>
            </a:r>
            <a:r>
              <a:rPr lang="en-US" dirty="0"/>
              <a:t> -convolution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77216-543B-D15E-7466-D74EC9000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882" y="514350"/>
            <a:ext cx="450937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56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9178-DF54-9C97-E3F5-92C975EB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42" y="273844"/>
            <a:ext cx="7575096" cy="620146"/>
          </a:xfrm>
        </p:spPr>
        <p:txBody>
          <a:bodyPr>
            <a:normAutofit fontScale="90000"/>
          </a:bodyPr>
          <a:lstStyle/>
          <a:p>
            <a:r>
              <a:rPr lang="en-US" dirty="0"/>
              <a:t>POLAR Codes </a:t>
            </a:r>
          </a:p>
        </p:txBody>
      </p:sp>
    </p:spTree>
    <p:extLst>
      <p:ext uri="{BB962C8B-B14F-4D97-AF65-F5344CB8AC3E}">
        <p14:creationId xmlns:p14="http://schemas.microsoft.com/office/powerpoint/2010/main" val="100809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440730" y="433880"/>
            <a:ext cx="8246070" cy="104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Defining variable</a:t>
            </a:r>
            <a:endParaRPr/>
          </a:p>
        </p:txBody>
      </p:sp>
      <p:pic>
        <p:nvPicPr>
          <p:cNvPr id="114" name="Google Shape;114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2473" t="24453" r="27156" b="48407"/>
          <a:stretch/>
        </p:blipFill>
        <p:spPr>
          <a:xfrm>
            <a:off x="296260" y="1655520"/>
            <a:ext cx="8245475" cy="2085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143555" y="128470"/>
            <a:ext cx="8246070" cy="104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To generate square pulses</a:t>
            </a:r>
            <a:endParaRPr/>
          </a:p>
        </p:txBody>
      </p:sp>
      <p:pic>
        <p:nvPicPr>
          <p:cNvPr id="120" name="Google Shape;120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4201" t="13622" r="19315" b="13643"/>
          <a:stretch/>
        </p:blipFill>
        <p:spPr>
          <a:xfrm>
            <a:off x="812241" y="891995"/>
            <a:ext cx="6908697" cy="425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40730" y="433880"/>
            <a:ext cx="8246070" cy="104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Generating the band limited channel </a:t>
            </a:r>
            <a:endParaRPr/>
          </a:p>
        </p:txBody>
      </p:sp>
      <p:pic>
        <p:nvPicPr>
          <p:cNvPr id="126" name="Google Shape;126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755" t="22714" r="19318" b="34427"/>
          <a:stretch/>
        </p:blipFill>
        <p:spPr>
          <a:xfrm>
            <a:off x="296250" y="1476726"/>
            <a:ext cx="8246100" cy="31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457200" y="503687"/>
            <a:ext cx="6252670" cy="7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Pulse shaping and channel</a:t>
            </a:r>
            <a:endParaRPr/>
          </a:p>
        </p:txBody>
      </p:sp>
      <p:pic>
        <p:nvPicPr>
          <p:cNvPr id="132" name="Google Shape;132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079" t="19766" r="5302" b="3946"/>
          <a:stretch/>
        </p:blipFill>
        <p:spPr>
          <a:xfrm>
            <a:off x="1292960" y="1350110"/>
            <a:ext cx="4581150" cy="349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530225" y="441020"/>
            <a:ext cx="8076896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296"/>
              </a:buClr>
              <a:buSzPts val="3600"/>
              <a:buFont typeface="Calibri"/>
              <a:buNone/>
            </a:pPr>
            <a:r>
              <a:rPr lang="en-US"/>
              <a:t>Passing pulses through band channel </a:t>
            </a:r>
            <a:endParaRPr/>
          </a:p>
        </p:txBody>
      </p:sp>
      <p:sp>
        <p:nvSpPr>
          <p:cNvPr id="138" name="Google Shape;138;p8"/>
          <p:cNvSpPr txBox="1">
            <a:spLocks noGrp="1"/>
          </p:cNvSpPr>
          <p:nvPr>
            <p:ph type="body" idx="3"/>
          </p:nvPr>
        </p:nvSpPr>
        <p:spPr>
          <a:xfrm>
            <a:off x="4572000" y="1808224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4"/>
          </p:nvPr>
        </p:nvSpPr>
        <p:spPr>
          <a:xfrm>
            <a:off x="4572000" y="2280621"/>
            <a:ext cx="4041775" cy="227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40" name="Google Shape;140;p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2679" t="28672" r="25160" b="33968"/>
          <a:stretch/>
        </p:blipFill>
        <p:spPr>
          <a:xfrm>
            <a:off x="754375" y="1655520"/>
            <a:ext cx="7482544" cy="2748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1220</Words>
  <Application>Microsoft Office PowerPoint</Application>
  <PresentationFormat>On-screen Show (16:9)</PresentationFormat>
  <Paragraphs>124</Paragraphs>
  <Slides>49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Libre Baskerville</vt:lpstr>
      <vt:lpstr>Roboto</vt:lpstr>
      <vt:lpstr>Courier New</vt:lpstr>
      <vt:lpstr>Arial</vt:lpstr>
      <vt:lpstr>Calibri</vt:lpstr>
      <vt:lpstr>Office Theme</vt:lpstr>
      <vt:lpstr>Digital Communication Project</vt:lpstr>
      <vt:lpstr>PowerPoint Presentation</vt:lpstr>
      <vt:lpstr>PowerPoint Presentation</vt:lpstr>
      <vt:lpstr>Part 1: ISI due to band-limited Channels</vt:lpstr>
      <vt:lpstr>Defining variable</vt:lpstr>
      <vt:lpstr>To generate square pulses</vt:lpstr>
      <vt:lpstr>Generating the band limited channel </vt:lpstr>
      <vt:lpstr>Pulse shaping and channel</vt:lpstr>
      <vt:lpstr>Passing pulses through band channel </vt:lpstr>
      <vt:lpstr>Effect of band-limited channel  on the two square pulses</vt:lpstr>
      <vt:lpstr>Effect of band-limited channel  on the two square pulses</vt:lpstr>
      <vt:lpstr>PowerPoint Presentation</vt:lpstr>
      <vt:lpstr>Generate sinc pulses</vt:lpstr>
      <vt:lpstr>Sinc functions that ensures the criterion pulses of no ISI</vt:lpstr>
      <vt:lpstr>Passing through channel </vt:lpstr>
      <vt:lpstr>Effect of band-limited channel  on the two sinc pulses pulses</vt:lpstr>
      <vt:lpstr>Optional part </vt:lpstr>
      <vt:lpstr>AWGN channel</vt:lpstr>
      <vt:lpstr>Adding noise to sinc</vt:lpstr>
      <vt:lpstr>PowerPoint Presentation</vt:lpstr>
      <vt:lpstr>To compute BER :  first function “out”</vt:lpstr>
      <vt:lpstr>To compute BER :</vt:lpstr>
      <vt:lpstr>To compute BER :</vt:lpstr>
      <vt:lpstr>Part (2)</vt:lpstr>
      <vt:lpstr>Transmitter “Generating the signal BPSK”</vt:lpstr>
      <vt:lpstr>PowerPoint Presentation</vt:lpstr>
      <vt:lpstr>Channel “Due to Multipath Effect &amp; noise”</vt:lpstr>
      <vt:lpstr>PowerPoint Presentation</vt:lpstr>
      <vt:lpstr>Estimating the output due to the channel effect</vt:lpstr>
      <vt:lpstr>Changing the power ratio and calculate the BER</vt:lpstr>
      <vt:lpstr>PowerPoint Presentation</vt:lpstr>
      <vt:lpstr>Another System to equalize the channel.</vt:lpstr>
      <vt:lpstr>PowerPoint Presentation</vt:lpstr>
      <vt:lpstr>Part 3: Comparisons of coding techniques</vt:lpstr>
      <vt:lpstr>In this project, we investigate the error correcting performance  of different codes  across a Binary Symmetric Channel (BSC)  with a transition probability 0 ≤ 𝑝 ≤ 0.5.  to assess the performance of these codes for different values of 𝑝</vt:lpstr>
      <vt:lpstr>Main script  all the decoders n encoders will be illustrated in it’s part  here is the general structure </vt:lpstr>
      <vt:lpstr>All Decoders are implemented inside this script</vt:lpstr>
      <vt:lpstr>All Decoders are implemented inside this script</vt:lpstr>
      <vt:lpstr>BSC</vt:lpstr>
      <vt:lpstr>Repetation code</vt:lpstr>
      <vt:lpstr>Here is a simulation for using repetation code for the transmitted data using matlab</vt:lpstr>
      <vt:lpstr>BER with p</vt:lpstr>
      <vt:lpstr>convolution code</vt:lpstr>
      <vt:lpstr>encoder</vt:lpstr>
      <vt:lpstr>Decoding  </vt:lpstr>
      <vt:lpstr>decoder</vt:lpstr>
      <vt:lpstr>BER with P</vt:lpstr>
      <vt:lpstr>BER with P repetation -convolution</vt:lpstr>
      <vt:lpstr>POLAR Codes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Communication Project</dc:title>
  <cp:lastModifiedBy>Mohamed Tarek Mohamed</cp:lastModifiedBy>
  <cp:revision>1</cp:revision>
  <dcterms:created xsi:type="dcterms:W3CDTF">2017-08-01T15:40:51Z</dcterms:created>
  <dcterms:modified xsi:type="dcterms:W3CDTF">2022-05-17T09:59:18Z</dcterms:modified>
</cp:coreProperties>
</file>